
<file path=[Content_Types].xml><?xml version="1.0" encoding="utf-8"?>
<Types xmlns="http://schemas.openxmlformats.org/package/2006/content-types">
  <Default Extension="png" ContentType="image/pn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7" r:id="rId15"/>
    <p:sldId id="268" r:id="rId16"/>
    <p:sldId id="276" r:id="rId17"/>
    <p:sldId id="269" r:id="rId18"/>
    <p:sldId id="270" r:id="rId19"/>
    <p:sldId id="271" r:id="rId20"/>
    <p:sldId id="272" r:id="rId21"/>
    <p:sldId id="274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103CD-535A-441D-A034-8EFF8F7B55A3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B9EE2-B67D-44B5-B6AA-F303760090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344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CC899-D625-453A-B794-3F78B2531203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09F85-2CA9-41DF-B33E-5B71D9F4D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4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109F85-2CA9-41DF-B33E-5B71D9F4D52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616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34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9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11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6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83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6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3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487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85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3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0368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864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8110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176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933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51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9947-5F47-4D4A-9E65-B3CE9050AD24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70BC9A-E485-4FF7-AB60-0F3F944E86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web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:\Users\%D0%9F%D0%BE%D0%BB%D1%8C%D0%B7%D0%BE%D0%B2%D0%B0%D1%82%D0%B5%D0%BB%D1%8C\Desktop\i.webp"/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90751" y="2953937"/>
            <a:ext cx="1911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03629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56029" y="31197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52" y="3273512"/>
            <a:ext cx="182896" cy="92057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043189" y="309093"/>
            <a:ext cx="80056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Экосемья</a:t>
            </a:r>
            <a:endParaRPr lang="ru-RU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7030A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9" y="1661375"/>
            <a:ext cx="9338505" cy="482729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14701" y="6014434"/>
            <a:ext cx="7252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МБДОУ Восточный детский сад «Солнышко»</a:t>
            </a:r>
            <a:endParaRPr lang="ru-RU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00363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9" y="218941"/>
            <a:ext cx="11784169" cy="653569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507068" y="682580"/>
            <a:ext cx="8874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  </a:t>
            </a:r>
            <a:r>
              <a:rPr lang="ru-RU" sz="60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Экосемья</a:t>
            </a:r>
            <a:r>
              <a:rPr lang="ru-RU" sz="6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60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Авзаловых</a:t>
            </a:r>
            <a:endParaRPr lang="ru-RU" sz="6000" dirty="0">
              <a:solidFill>
                <a:srgbClr val="7030A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77296" y="6199100"/>
            <a:ext cx="5394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МБДОУ Восточный детский сад «Солнышко»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7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01577" cy="6858000"/>
          </a:xfrm>
        </p:spPr>
      </p:pic>
      <p:sp>
        <p:nvSpPr>
          <p:cNvPr id="6" name="TextBox 5"/>
          <p:cNvSpPr txBox="1"/>
          <p:nvPr/>
        </p:nvSpPr>
        <p:spPr>
          <a:xfrm>
            <a:off x="1004552" y="609600"/>
            <a:ext cx="9143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Папа, Мама и я  - Экологическая семья</a:t>
            </a:r>
            <a:r>
              <a:rPr lang="ru-RU" sz="3200" b="1" dirty="0" smtClean="0">
                <a:solidFill>
                  <a:srgbClr val="7030A0"/>
                </a:solidFill>
              </a:rPr>
              <a:t>!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305" y="1606560"/>
            <a:ext cx="4343400" cy="4064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9555" y="1930400"/>
            <a:ext cx="625523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Мы, семья, живущая в </a:t>
            </a:r>
            <a:r>
              <a:rPr lang="ru-RU" b="1" dirty="0">
                <a:solidFill>
                  <a:srgbClr val="7030A0"/>
                </a:solidFill>
              </a:rPr>
              <a:t>г</a:t>
            </a:r>
            <a:r>
              <a:rPr lang="ru-RU" b="1" dirty="0" smtClean="0">
                <a:solidFill>
                  <a:srgbClr val="7030A0"/>
                </a:solidFill>
              </a:rPr>
              <a:t>армонии с природой.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«Природа - это дар божий, мы его должны сохранить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и еще в лучшем состоянии передать своим детям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и внукам…»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И  наша семья старается делать так, чтобы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небольшой кусочек Земли нас радовал.</a:t>
            </a:r>
          </a:p>
          <a:p>
            <a:endParaRPr lang="ru-RU" b="1" dirty="0">
              <a:solidFill>
                <a:srgbClr val="7030A0"/>
              </a:solidFill>
            </a:endParaRP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7030A0"/>
                </a:solidFill>
              </a:rPr>
              <a:t>Папа- </a:t>
            </a:r>
            <a:r>
              <a:rPr lang="ru-RU" b="1" dirty="0" err="1">
                <a:solidFill>
                  <a:srgbClr val="7030A0"/>
                </a:solidFill>
              </a:rPr>
              <a:t>А</a:t>
            </a:r>
            <a:r>
              <a:rPr lang="ru-RU" b="1" dirty="0" err="1" smtClean="0">
                <a:solidFill>
                  <a:srgbClr val="7030A0"/>
                </a:solidFill>
              </a:rPr>
              <a:t>взалов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Раушан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Раисович</a:t>
            </a:r>
            <a:r>
              <a:rPr lang="ru-RU" b="1" dirty="0" smtClean="0">
                <a:solidFill>
                  <a:srgbClr val="7030A0"/>
                </a:solidFill>
              </a:rPr>
              <a:t>, механизатор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ООО «Северная Нива Татарстан»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Мама – </a:t>
            </a:r>
            <a:r>
              <a:rPr lang="ru-RU" b="1" dirty="0" err="1" smtClean="0">
                <a:solidFill>
                  <a:srgbClr val="7030A0"/>
                </a:solidFill>
              </a:rPr>
              <a:t>Авзалова</a:t>
            </a:r>
            <a:r>
              <a:rPr lang="ru-RU" b="1" dirty="0" smtClean="0">
                <a:solidFill>
                  <a:srgbClr val="7030A0"/>
                </a:solidFill>
              </a:rPr>
              <a:t> Майя Валерьевна, завхоз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Восточного ДОУ «Солнышко»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Сын – </a:t>
            </a:r>
            <a:r>
              <a:rPr lang="ru-RU" b="1" dirty="0" err="1" smtClean="0">
                <a:solidFill>
                  <a:srgbClr val="7030A0"/>
                </a:solidFill>
              </a:rPr>
              <a:t>Авзалов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</a:rPr>
              <a:t>Р</a:t>
            </a:r>
            <a:r>
              <a:rPr lang="ru-RU" b="1" dirty="0" smtClean="0">
                <a:solidFill>
                  <a:srgbClr val="7030A0"/>
                </a:solidFill>
              </a:rPr>
              <a:t>услан </a:t>
            </a:r>
            <a:r>
              <a:rPr lang="ru-RU" b="1" dirty="0" err="1" smtClean="0">
                <a:solidFill>
                  <a:srgbClr val="7030A0"/>
                </a:solidFill>
              </a:rPr>
              <a:t>Раушанович</a:t>
            </a:r>
            <a:r>
              <a:rPr lang="ru-RU" b="1" dirty="0" smtClean="0">
                <a:solidFill>
                  <a:srgbClr val="7030A0"/>
                </a:solidFill>
              </a:rPr>
              <a:t>, воспитанник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Восточного ДОУ «Солнышко»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075" y="1713168"/>
            <a:ext cx="4047859" cy="3850783"/>
          </a:xfrm>
          <a:prstGeom prst="rect">
            <a:avLst/>
          </a:prstGeom>
        </p:spPr>
      </p:pic>
      <p:pic>
        <p:nvPicPr>
          <p:cNvPr id="10" name="Рисунок 9" descr="https://cdn2.vectorstock.com/i/1000x1000/52/66/eco-family-ahd-leaves-vector-1412526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3"/>
          <a:stretch/>
        </p:blipFill>
        <p:spPr bwMode="auto">
          <a:xfrm>
            <a:off x="10642814" y="139204"/>
            <a:ext cx="1080120" cy="12371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109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42434" y="901521"/>
            <a:ext cx="1010991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</a:t>
            </a:r>
            <a:r>
              <a:rPr lang="ru-RU" sz="2800" b="1" dirty="0" smtClean="0">
                <a:solidFill>
                  <a:srgbClr val="7030A0"/>
                </a:solidFill>
              </a:rPr>
              <a:t>Кредо </a:t>
            </a:r>
            <a:r>
              <a:rPr lang="ru-RU" sz="2800" b="1" dirty="0">
                <a:solidFill>
                  <a:srgbClr val="7030A0"/>
                </a:solidFill>
              </a:rPr>
              <a:t>с</a:t>
            </a:r>
            <a:r>
              <a:rPr lang="ru-RU" sz="2800" b="1" dirty="0" smtClean="0">
                <a:solidFill>
                  <a:srgbClr val="7030A0"/>
                </a:solidFill>
              </a:rPr>
              <a:t>емьи</a:t>
            </a:r>
            <a:r>
              <a:rPr lang="ru-RU" sz="2800" dirty="0" smtClean="0"/>
              <a:t>:</a:t>
            </a:r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7030A0"/>
                </a:solidFill>
              </a:rPr>
              <a:t>Формирование активной жизненной позиции и экологической культуры граждан к 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Проблемам защиты окружающей среды в семье и обществе.</a:t>
            </a:r>
          </a:p>
          <a:p>
            <a:endParaRPr lang="ru-RU" sz="2000" dirty="0"/>
          </a:p>
          <a:p>
            <a:r>
              <a:rPr lang="ru-RU" sz="2800" dirty="0" smtClean="0"/>
              <a:t>                                 </a:t>
            </a:r>
            <a:r>
              <a:rPr lang="ru-RU" sz="2800" b="1" dirty="0" smtClean="0">
                <a:solidFill>
                  <a:srgbClr val="7030A0"/>
                </a:solidFill>
              </a:rPr>
              <a:t>Актуальность:</a:t>
            </a:r>
          </a:p>
          <a:p>
            <a:r>
              <a:rPr lang="ru-RU" sz="2800" dirty="0" smtClean="0"/>
              <a:t> 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Когда человек сажает деревья или другие растения , то он соприкасается с Землей . Дети, участвующие в посадке растений, становятся Созидателями, а не потребителями, Творцами, а не разрушителями. Став взрослыми , они не будут вырубать леса, убивать  животных и отравлять воздух и воду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970" y="4739426"/>
            <a:ext cx="2313904" cy="161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1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33263" r="12734" b="-212"/>
          <a:stretch/>
        </p:blipFill>
        <p:spPr>
          <a:xfrm rot="10800000">
            <a:off x="2987894" y="1094703"/>
            <a:ext cx="8165207" cy="5205569"/>
          </a:xfrm>
          <a:prstGeom prst="rect">
            <a:avLst/>
          </a:prstGeom>
        </p:spPr>
      </p:pic>
      <p:pic>
        <p:nvPicPr>
          <p:cNvPr id="6" name="Рисунок 5" descr="https://pbs.twimg.com/media/C9sRg1rXgAAgE4_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5"/>
          <a:stretch/>
        </p:blipFill>
        <p:spPr bwMode="auto">
          <a:xfrm>
            <a:off x="818203" y="549390"/>
            <a:ext cx="2028825" cy="1252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48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32597" y="888642"/>
            <a:ext cx="70342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Прекрасное пробуждение весны…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27" y="1541356"/>
            <a:ext cx="2781836" cy="30524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560" y="2222321"/>
            <a:ext cx="2661504" cy="35474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811" y="3825025"/>
            <a:ext cx="3186746" cy="250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9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00132" y="1496096"/>
            <a:ext cx="5494990" cy="37219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39519" y="1447907"/>
            <a:ext cx="5586214" cy="38183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62907" y="1159099"/>
            <a:ext cx="37894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Если мусор разделять,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Можно всем полезным стать,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Бумаги, стекла , пластик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Дели ты сам  как мастер.</a:t>
            </a:r>
          </a:p>
          <a:p>
            <a:endParaRPr lang="ru-RU" b="1" dirty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7030A0"/>
                </a:solidFill>
              </a:rPr>
              <a:t>Перерабатывать его можно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без труда,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И свалок массы сокращать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Природе без вреда.</a:t>
            </a:r>
          </a:p>
          <a:p>
            <a:endParaRPr lang="ru-RU" dirty="0"/>
          </a:p>
        </p:txBody>
      </p:sp>
      <p:pic>
        <p:nvPicPr>
          <p:cNvPr id="8" name="Рисунок 7" descr="https://cdn2.vectorstock.com/i/1000x1000/98/96/ecology-leaf-people-nature-logo-vector-1706989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0"/>
          <a:stretch/>
        </p:blipFill>
        <p:spPr bwMode="auto">
          <a:xfrm>
            <a:off x="4865452" y="4370050"/>
            <a:ext cx="2300895" cy="23159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10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90" y="0"/>
            <a:ext cx="2489438" cy="3477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4" t="1690" r="13927" b="26949"/>
          <a:stretch/>
        </p:blipFill>
        <p:spPr>
          <a:xfrm>
            <a:off x="5939115" y="78704"/>
            <a:ext cx="5185624" cy="3477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18"/>
          <a:stretch/>
        </p:blipFill>
        <p:spPr>
          <a:xfrm>
            <a:off x="112414" y="3278752"/>
            <a:ext cx="2928543" cy="29006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83358" y="3713407"/>
            <a:ext cx="84099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Наш поселок Восточный, в котором мы живём,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небольшой но очень красивый.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Летом он утопает в цветах и зелени,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осенью в золоте и багрянце листвы,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а зимой радует глаз своими белоснежными просторами.       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Однако весна делает картину не такой уж и радужной.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Как только начинает таять снег, обнажается другая сторона :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 кругом разбросан разнообразный мусор,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обёртки от мороженого, конфет, </a:t>
            </a:r>
          </a:p>
          <a:p>
            <a:r>
              <a:rPr lang="ru-RU" altLang="ru-RU" b="1" dirty="0" smtClean="0">
                <a:solidFill>
                  <a:srgbClr val="7030A0"/>
                </a:solidFill>
                <a:latin typeface="Arial" panose="020B0604020202020204" pitchFamily="34" charset="0"/>
              </a:rPr>
              <a:t>разбитые бутылки, бумага, консервные банки и многое другое.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622" y="373487"/>
            <a:ext cx="24545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Субботник –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это еще один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повод сделать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мир вокруг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себя чище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3" name="Рисунок 12" descr="https://pbs.twimg.com/media/C9sRg1rXgAAgE4_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5"/>
          <a:stretch/>
        </p:blipFill>
        <p:spPr bwMode="auto">
          <a:xfrm>
            <a:off x="10212543" y="3713407"/>
            <a:ext cx="2028825" cy="1064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945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869" y="2160588"/>
            <a:ext cx="6210299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57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37" y="609600"/>
            <a:ext cx="2806648" cy="3941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815" y="2157946"/>
            <a:ext cx="2742132" cy="41037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8853" y="845165"/>
            <a:ext cx="226857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dirty="0" smtClean="0"/>
          </a:p>
          <a:p>
            <a:r>
              <a:rPr lang="ru-RU" sz="3200" b="1" dirty="0" smtClean="0">
                <a:solidFill>
                  <a:srgbClr val="7030A0"/>
                </a:solidFill>
              </a:rPr>
              <a:t>Давайте,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ребята,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везде где 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ж</a:t>
            </a:r>
            <a:r>
              <a:rPr lang="ru-RU" sz="3200" b="1" dirty="0" smtClean="0">
                <a:solidFill>
                  <a:srgbClr val="7030A0"/>
                </a:solidFill>
              </a:rPr>
              <a:t>ивем,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деревья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посадим,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сады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р</a:t>
            </a:r>
            <a:r>
              <a:rPr lang="ru-RU" sz="3200" b="1" dirty="0" smtClean="0">
                <a:solidFill>
                  <a:srgbClr val="7030A0"/>
                </a:solidFill>
              </a:rPr>
              <a:t>азведем.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596" y="5165342"/>
            <a:ext cx="4863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1дерево очищает воздух для 4 человек.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 дерево накапливает объем свинца,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содержащийся в 130л бензина.</a:t>
            </a:r>
            <a:endParaRPr lang="ru-RU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https://cdn2.vectorstock.com/i/1000x1000/98/96/ecology-leaf-people-nature-logo-vector-17069896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0"/>
          <a:stretch/>
        </p:blipFill>
        <p:spPr bwMode="auto">
          <a:xfrm>
            <a:off x="9442832" y="360719"/>
            <a:ext cx="1498001" cy="14365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842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8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312" y="1816638"/>
            <a:ext cx="3236953" cy="4533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954" y="425002"/>
            <a:ext cx="3148809" cy="45333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5611" y="609600"/>
            <a:ext cx="392805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Основная задача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побелки стволов –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это защита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коры от солнечных ожогов,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а также от насекомых короедов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и с целью закупорки трещин в коре.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9" name="Рисунок 8" descr="https://pbs.twimg.com/media/C9sRg1rXgAAgE4_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5"/>
          <a:stretch/>
        </p:blipFill>
        <p:spPr bwMode="auto">
          <a:xfrm>
            <a:off x="956026" y="609600"/>
            <a:ext cx="2028825" cy="1252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152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" y="0"/>
            <a:ext cx="12192000" cy="6858000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78" y="2721949"/>
            <a:ext cx="2901058" cy="3537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974" y="202204"/>
            <a:ext cx="2826327" cy="3901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14" y="3399257"/>
            <a:ext cx="2574719" cy="32851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" y="202204"/>
            <a:ext cx="2452774" cy="24888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12496" y="337012"/>
            <a:ext cx="70800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Одна батарейка загрязняет 20 </a:t>
            </a:r>
            <a:r>
              <a:rPr lang="ru-RU" sz="2800" b="1" dirty="0" err="1" smtClean="0">
                <a:solidFill>
                  <a:srgbClr val="7030A0"/>
                </a:solidFill>
              </a:rPr>
              <a:t>кв.м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Земли, а это территория обитания 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двух кротов, одного ежика 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и тысячи дождевых червей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1" name="Рисунок 10" descr="https://cdn2.vectorstock.com/i/1000x1000/98/96/ecology-leaf-people-nature-logo-vector-1706989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0"/>
          <a:stretch/>
        </p:blipFill>
        <p:spPr bwMode="auto">
          <a:xfrm>
            <a:off x="9274002" y="4568281"/>
            <a:ext cx="1887855" cy="18878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901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" y="25758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29" y="3313806"/>
            <a:ext cx="2696246" cy="29363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866" y="2933879"/>
            <a:ext cx="2386884" cy="3316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6" y="793124"/>
            <a:ext cx="2473012" cy="33102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481" y="420351"/>
            <a:ext cx="2126764" cy="34837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99268" y="609600"/>
            <a:ext cx="5069016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Новоселье у скворца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Он ликует без конца. </a:t>
            </a:r>
          </a:p>
          <a:p>
            <a:r>
              <a:rPr lang="ru-RU" sz="2800" dirty="0">
                <a:solidFill>
                  <a:srgbClr val="7030A0"/>
                </a:solidFill>
              </a:rPr>
              <a:t>Ч</a:t>
            </a:r>
            <a:r>
              <a:rPr lang="ru-RU" sz="2800" dirty="0" smtClean="0">
                <a:solidFill>
                  <a:srgbClr val="7030A0"/>
                </a:solidFill>
              </a:rPr>
              <a:t>тоб у нас жил пересмешник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Смастерили  мы скворечник</a:t>
            </a:r>
            <a:r>
              <a:rPr lang="ru-RU" sz="2800" dirty="0" smtClean="0"/>
              <a:t>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5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698" y="422319"/>
            <a:ext cx="3018218" cy="4114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0" t="12502"/>
          <a:stretch/>
        </p:blipFill>
        <p:spPr>
          <a:xfrm>
            <a:off x="553779" y="609600"/>
            <a:ext cx="2962140" cy="32147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44" y="306409"/>
            <a:ext cx="3293009" cy="47415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6702" y="4537119"/>
            <a:ext cx="98956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 скворечник мы повесили  на участке возле нашего дома.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учим детей тому, что экология – это наука о доме, о том доме, в котором ребёнок живёт каждый день. У него появляется возможность понять, что красота природы, плодородие почвы, многообразие видов животных зависит в большой мере и от него. Что завтра он будет жить в таком доме, каким построит его сегодня.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8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3" y="373486"/>
            <a:ext cx="2821010" cy="46685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72" y="1440528"/>
            <a:ext cx="3453346" cy="4758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08361" y="609600"/>
            <a:ext cx="7654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Сдай макулатуру – спаси дерево</a:t>
            </a:r>
            <a:r>
              <a:rPr lang="ru-RU" sz="3600" dirty="0" smtClean="0"/>
              <a:t>!</a:t>
            </a:r>
            <a:endParaRPr lang="ru-RU" sz="3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52" t="-3005" r="39154" b="21684"/>
          <a:stretch/>
        </p:blipFill>
        <p:spPr>
          <a:xfrm rot="5400000">
            <a:off x="8517399" y="996044"/>
            <a:ext cx="3235101" cy="34234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049" y="4610637"/>
            <a:ext cx="43652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1 тонна переработанной бумаги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предотвращает выброс в атмосферу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Тонны СО</a:t>
            </a:r>
            <a:r>
              <a:rPr lang="ru-RU" sz="1200" dirty="0" smtClean="0">
                <a:solidFill>
                  <a:srgbClr val="7030A0"/>
                </a:solidFill>
              </a:rPr>
              <a:t>2</a:t>
            </a:r>
            <a:r>
              <a:rPr lang="ru-RU" dirty="0" smtClean="0">
                <a:solidFill>
                  <a:srgbClr val="7030A0"/>
                </a:solidFill>
              </a:rPr>
              <a:t>, требует на 4,7 мВт</a:t>
            </a:r>
            <a:r>
              <a:rPr lang="en-US" dirty="0" smtClean="0">
                <a:solidFill>
                  <a:srgbClr val="7030A0"/>
                </a:solidFill>
              </a:rPr>
              <a:t>*</a:t>
            </a:r>
            <a:r>
              <a:rPr lang="ru-RU" dirty="0" smtClean="0">
                <a:solidFill>
                  <a:srgbClr val="7030A0"/>
                </a:solidFill>
              </a:rPr>
              <a:t>ч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меньше электроэнергии и на 33 </a:t>
            </a:r>
            <a:r>
              <a:rPr lang="ru-RU" dirty="0" err="1" smtClean="0">
                <a:solidFill>
                  <a:srgbClr val="7030A0"/>
                </a:solidFill>
              </a:rPr>
              <a:t>куб.м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Меньше воды по сравнению с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первично изготовленной  бумагой.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01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674" y="3120979"/>
            <a:ext cx="2437925" cy="30995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26" y="3120979"/>
            <a:ext cx="2343955" cy="30995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75" y="492614"/>
            <a:ext cx="3010122" cy="3788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3820" y="49261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https://fsd.kopilkaurokov.ru/up/html/2017/01/05/k_586df61325053/img_user_file_586df613914cd_21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9" t="23896" r="6163" b="32727"/>
          <a:stretch/>
        </p:blipFill>
        <p:spPr bwMode="auto">
          <a:xfrm>
            <a:off x="2655649" y="702099"/>
            <a:ext cx="4640038" cy="19329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3150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48" y="628049"/>
            <a:ext cx="2941629" cy="3490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657" y="1809482"/>
            <a:ext cx="3518904" cy="431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50405" y="507846"/>
            <a:ext cx="535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М</a:t>
            </a:r>
            <a:r>
              <a:rPr lang="ru-RU" sz="2400" b="1" dirty="0" smtClean="0">
                <a:solidFill>
                  <a:srgbClr val="7030A0"/>
                </a:solidFill>
              </a:rPr>
              <a:t>ини- огород на окне !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Посадка рассады </a:t>
            </a:r>
            <a:r>
              <a:rPr lang="ru-RU" sz="2400" b="1" dirty="0" smtClean="0">
                <a:solidFill>
                  <a:srgbClr val="7030A0"/>
                </a:solidFill>
              </a:rPr>
              <a:t>цветов и томатов.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3362" y="2137893"/>
            <a:ext cx="3155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Посадили мы цветы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Небывалой красоты</a:t>
            </a: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Будем мы ухаживать ,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Будем поливать,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Будем за цветочками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Дружно наблюдать!</a:t>
            </a:r>
            <a:endParaRPr lang="ru-RU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5"/>
          <a:stretch/>
        </p:blipFill>
        <p:spPr>
          <a:xfrm>
            <a:off x="2995531" y="4284378"/>
            <a:ext cx="3343550" cy="19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0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35" y="574537"/>
            <a:ext cx="2518741" cy="4098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22" y="3292298"/>
            <a:ext cx="2254130" cy="24326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05" y="609600"/>
            <a:ext cx="2578595" cy="40281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94853" y="437322"/>
            <a:ext cx="3533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Огород наш, огород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Все на нем всегда растет.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Если руки не ленивы,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Если мы трудолюбивы…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Проявить должны заботу,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Видно по труду работу,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И тогда наш огород</a:t>
            </a:r>
          </a:p>
          <a:p>
            <a:r>
              <a:rPr lang="ru-RU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Расцветет и оживет!</a:t>
            </a:r>
            <a:endParaRPr lang="ru-RU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82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8" y="1343891"/>
            <a:ext cx="3054927" cy="41702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152" y="1509995"/>
            <a:ext cx="2730884" cy="46528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077" y="2253065"/>
            <a:ext cx="2719881" cy="35681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19889" y="802109"/>
            <a:ext cx="8193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Знакомство с сельхозтехникой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77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8812" y="3256428"/>
            <a:ext cx="3124221" cy="2939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3648" y="896262"/>
            <a:ext cx="3473004" cy="28996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1" y="981668"/>
            <a:ext cx="3083041" cy="37409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14423" y="609600"/>
            <a:ext cx="391164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7030A0"/>
                </a:solidFill>
              </a:rPr>
              <a:t>Трактор.</a:t>
            </a:r>
          </a:p>
          <a:p>
            <a:pPr fontAlgn="base"/>
            <a:endParaRPr lang="ru-RU" sz="2000" b="1" dirty="0" smtClean="0">
              <a:solidFill>
                <a:srgbClr val="7030A0"/>
              </a:solidFill>
            </a:endParaRPr>
          </a:p>
          <a:p>
            <a:pPr fontAlgn="base"/>
            <a:r>
              <a:rPr lang="ru-RU" sz="2000" b="1" dirty="0" smtClean="0">
                <a:solidFill>
                  <a:srgbClr val="7030A0"/>
                </a:solidFill>
              </a:rPr>
              <a:t>Трактор делать все умеет, —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Трактор пашет, трактор сеет.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Очень любит он трудится,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А лениться — не годится.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Едут с самого утра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На работу трактора.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" y="0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625" y="3238189"/>
            <a:ext cx="2627352" cy="2882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86" y="3238189"/>
            <a:ext cx="2644492" cy="28828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487" y="3100702"/>
            <a:ext cx="2655205" cy="3157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7334" y="495121"/>
            <a:ext cx="113000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«</a:t>
            </a:r>
            <a:r>
              <a:rPr lang="ru-RU" sz="3200" b="1" dirty="0">
                <a:solidFill>
                  <a:srgbClr val="7030A0"/>
                </a:solidFill>
              </a:rPr>
              <a:t>Нужны ли муравьи? Пользу или вред они приносят?».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sz="2000" dirty="0" smtClean="0">
                <a:solidFill>
                  <a:srgbClr val="7030A0"/>
                </a:solidFill>
              </a:rPr>
              <a:t>В </a:t>
            </a:r>
            <a:r>
              <a:rPr lang="ru-RU" sz="2000" dirty="0">
                <a:solidFill>
                  <a:srgbClr val="7030A0"/>
                </a:solidFill>
              </a:rPr>
              <a:t>наше время, данная проблема актуальна, так как сейчас </a:t>
            </a:r>
            <a:r>
              <a:rPr lang="ru-RU" sz="2000" dirty="0" smtClean="0">
                <a:solidFill>
                  <a:srgbClr val="7030A0"/>
                </a:solidFill>
              </a:rPr>
              <a:t>очень </a:t>
            </a:r>
            <a:r>
              <a:rPr lang="ru-RU" sz="2000" dirty="0">
                <a:solidFill>
                  <a:srgbClr val="7030A0"/>
                </a:solidFill>
              </a:rPr>
              <a:t>много муравьев и </a:t>
            </a:r>
            <a:r>
              <a:rPr lang="ru-RU" sz="2000" dirty="0" smtClean="0">
                <a:solidFill>
                  <a:srgbClr val="7030A0"/>
                </a:solidFill>
              </a:rPr>
              <a:t>муравейников уничтожаются </a:t>
            </a:r>
            <a:r>
              <a:rPr lang="ru-RU" sz="2000" dirty="0">
                <a:solidFill>
                  <a:srgbClr val="7030A0"/>
                </a:solidFill>
              </a:rPr>
              <a:t>людьми, </a:t>
            </a:r>
            <a:r>
              <a:rPr lang="ru-RU" sz="2000" dirty="0" smtClean="0">
                <a:solidFill>
                  <a:srgbClr val="7030A0"/>
                </a:solidFill>
              </a:rPr>
              <a:t>не </a:t>
            </a:r>
            <a:r>
              <a:rPr lang="ru-RU" sz="2000" dirty="0">
                <a:solidFill>
                  <a:srgbClr val="7030A0"/>
                </a:solidFill>
              </a:rPr>
              <a:t>думающих о </a:t>
            </a:r>
            <a:r>
              <a:rPr lang="ru-RU" sz="2000" dirty="0" smtClean="0">
                <a:solidFill>
                  <a:srgbClr val="7030A0"/>
                </a:solidFill>
              </a:rPr>
              <a:t>последствиях. Поэтому </a:t>
            </a:r>
            <a:r>
              <a:rPr lang="ru-RU" sz="2000" dirty="0">
                <a:solidFill>
                  <a:srgbClr val="7030A0"/>
                </a:solidFill>
              </a:rPr>
              <a:t>очень хотелось, чтобы смотря </a:t>
            </a:r>
            <a:r>
              <a:rPr lang="ru-RU" sz="2000" dirty="0" smtClean="0">
                <a:solidFill>
                  <a:srgbClr val="7030A0"/>
                </a:solidFill>
              </a:rPr>
              <a:t>на муравьев</a:t>
            </a:r>
            <a:r>
              <a:rPr lang="ru-RU" sz="2000" dirty="0">
                <a:solidFill>
                  <a:srgbClr val="7030A0"/>
                </a:solidFill>
              </a:rPr>
              <a:t>, </a:t>
            </a:r>
            <a:r>
              <a:rPr lang="ru-RU" sz="2000" dirty="0" smtClean="0">
                <a:solidFill>
                  <a:srgbClr val="7030A0"/>
                </a:solidFill>
              </a:rPr>
              <a:t>наши </a:t>
            </a:r>
            <a:r>
              <a:rPr lang="ru-RU" sz="2000" dirty="0">
                <a:solidFill>
                  <a:srgbClr val="7030A0"/>
                </a:solidFill>
              </a:rPr>
              <a:t>дети проявляли уважение, как  к насекомым, </a:t>
            </a:r>
            <a:r>
              <a:rPr lang="ru-RU" sz="2000" dirty="0" smtClean="0">
                <a:solidFill>
                  <a:srgbClr val="7030A0"/>
                </a:solidFill>
              </a:rPr>
              <a:t>приносящим </a:t>
            </a:r>
            <a:r>
              <a:rPr lang="ru-RU" sz="2000" dirty="0">
                <a:solidFill>
                  <a:srgbClr val="7030A0"/>
                </a:solidFill>
              </a:rPr>
              <a:t>большую пользу природе </a:t>
            </a:r>
            <a:r>
              <a:rPr lang="ru-RU" sz="2000" dirty="0" smtClean="0">
                <a:solidFill>
                  <a:srgbClr val="7030A0"/>
                </a:solidFill>
              </a:rPr>
              <a:t>и </a:t>
            </a:r>
            <a:r>
              <a:rPr lang="ru-RU" sz="2000" dirty="0">
                <a:solidFill>
                  <a:srgbClr val="7030A0"/>
                </a:solidFill>
              </a:rPr>
              <a:t>человеку.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72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2" y="1572116"/>
            <a:ext cx="3039920" cy="41718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31" y="2175814"/>
            <a:ext cx="3368737" cy="44367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055" y="1572116"/>
            <a:ext cx="3115109" cy="4492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8952" y="609600"/>
            <a:ext cx="6920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       </a:t>
            </a:r>
            <a:r>
              <a:rPr lang="ru-RU" sz="4800" b="1" dirty="0" smtClean="0">
                <a:solidFill>
                  <a:srgbClr val="7030A0"/>
                </a:solidFill>
              </a:rPr>
              <a:t>Наши достижения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60609" y="-665409"/>
            <a:ext cx="40697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  <a:p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Берегите природу!</a:t>
            </a:r>
          </a:p>
          <a:p>
            <a:endParaRPr lang="ru-RU" sz="24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Рыбе- вода, птице –воздух,</a:t>
            </a: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Зверям – лес, степи, горы.</a:t>
            </a: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А человеку нужна Родина.</a:t>
            </a: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И охранять природу – значит охранять Родину!</a:t>
            </a:r>
          </a:p>
          <a:p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М.М. Пришвин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74288" y="5409127"/>
            <a:ext cx="4984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https://</a:t>
            </a:r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edu.tatar.ru/bugulma/vostochny/dou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4288" y="60917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774288" y="6091707"/>
            <a:ext cx="382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https://vk.com/public212401723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0"/>
            <a:ext cx="9986373" cy="67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2501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389</TotalTime>
  <Words>679</Words>
  <Application>Microsoft Office PowerPoint</Application>
  <PresentationFormat>Широкоэкранный</PresentationFormat>
  <Paragraphs>133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32</cp:revision>
  <cp:lastPrinted>2023-04-19T10:09:06Z</cp:lastPrinted>
  <dcterms:created xsi:type="dcterms:W3CDTF">2023-04-18T09:22:35Z</dcterms:created>
  <dcterms:modified xsi:type="dcterms:W3CDTF">2023-04-19T10:31:06Z</dcterms:modified>
</cp:coreProperties>
</file>